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3" r:id="rId3"/>
    <p:sldId id="275" r:id="rId4"/>
    <p:sldId id="288" r:id="rId5"/>
    <p:sldId id="282" r:id="rId6"/>
    <p:sldId id="290" r:id="rId7"/>
    <p:sldId id="295" r:id="rId8"/>
    <p:sldId id="296" r:id="rId9"/>
    <p:sldId id="297" r:id="rId1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F6F"/>
    <a:srgbClr val="B5E3F1"/>
    <a:srgbClr val="DFF3F9"/>
    <a:srgbClr val="B0E1F0"/>
    <a:srgbClr val="326064"/>
    <a:srgbClr val="35776F"/>
    <a:srgbClr val="29656D"/>
    <a:srgbClr val="709478"/>
    <a:srgbClr val="123D6B"/>
    <a:srgbClr val="1F7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2468" autoAdjust="0"/>
  </p:normalViewPr>
  <p:slideViewPr>
    <p:cSldViewPr>
      <p:cViewPr varScale="1">
        <p:scale>
          <a:sx n="81" d="100"/>
          <a:sy n="81" d="100"/>
        </p:scale>
        <p:origin x="-18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80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4CA22-DA5A-4EA8-91D3-052A34F67F1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6831-E48F-4BF3-91C7-FEE103C290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86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2E19C-990D-4DCD-B4E2-9EA7A0A76C3B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9ABC-F778-48F4-B106-6047DBCE8A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99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D9ABC-F778-48F4-B106-6047DBCE8AF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89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D9ABC-F778-48F4-B106-6047DBCE8AF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89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 userDrawn="1"/>
        </p:nvSpPr>
        <p:spPr>
          <a:xfrm>
            <a:off x="0" y="5013176"/>
            <a:ext cx="9144000" cy="1872208"/>
          </a:xfrm>
          <a:prstGeom prst="rect">
            <a:avLst/>
          </a:prstGeom>
          <a:solidFill>
            <a:srgbClr val="DF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endParaRPr lang="en-US" altLang="zh-TW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9652EC-EB72-4C65-9C4D-4406FDDFCED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  <a:prstGeom prst="rect">
            <a:avLst/>
          </a:prstGeo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9652EC-EB72-4C65-9C4D-4406FDDFCED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765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483768" y="1052737"/>
            <a:ext cx="6660232" cy="5832647"/>
          </a:xfrm>
          <a:prstGeom prst="rect">
            <a:avLst/>
          </a:prstGeom>
          <a:solidFill>
            <a:srgbClr val="DF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9652EC-EB72-4C65-9C4D-4406FDDFCED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9652EC-EB72-4C65-9C4D-4406FDDFCED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809652EC-EB72-4C65-9C4D-4406FDDFCED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9652EC-EB72-4C65-9C4D-4406FDDFCED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9652EC-EB72-4C65-9C4D-4406FDDFCED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9652EC-EB72-4C65-9C4D-4406FDDFCED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  <a:prstGeom prst="rect">
            <a:avLst/>
          </a:prstGeo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9652EC-EB72-4C65-9C4D-4406FDDFCED9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2BFE7A4-0CF5-4C35-8D5A-BFAC4D7A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39"/>
          <a:stretch/>
        </p:blipFill>
        <p:spPr>
          <a:xfrm>
            <a:off x="827584" y="5534966"/>
            <a:ext cx="1512168" cy="812464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339752" y="5596444"/>
            <a:ext cx="6048672" cy="68950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153F6F"/>
                </a:solidFill>
                <a:latin typeface="Agency FB" pitchFamily="34" charset="0"/>
                <a:ea typeface="Adobe 黑体 Std R" pitchFamily="34" charset="-128"/>
                <a:cs typeface="Arial" pitchFamily="34" charset="0"/>
              </a:rPr>
              <a:t>RESEARCH ELECTRIC </a:t>
            </a:r>
            <a:r>
              <a:rPr lang="en-US" altLang="zh-TW" sz="3600" b="1" dirty="0" smtClean="0">
                <a:solidFill>
                  <a:srgbClr val="153F6F"/>
                </a:solidFill>
                <a:latin typeface="Agency FB" pitchFamily="34" charset="0"/>
                <a:ea typeface="Adobe 黑体 Std R" pitchFamily="34" charset="-128"/>
                <a:cs typeface="Arial" pitchFamily="34" charset="0"/>
              </a:rPr>
              <a:t>COMPANY., </a:t>
            </a:r>
            <a:r>
              <a:rPr lang="en-US" altLang="zh-TW" sz="3600" b="1" dirty="0" smtClean="0">
                <a:solidFill>
                  <a:srgbClr val="153F6F"/>
                </a:solidFill>
                <a:latin typeface="Agency FB" pitchFamily="34" charset="0"/>
                <a:ea typeface="Adobe 黑体 Std R" pitchFamily="34" charset="-128"/>
                <a:cs typeface="Arial" pitchFamily="34" charset="0"/>
              </a:rPr>
              <a:t>LTD</a:t>
            </a:r>
            <a:endParaRPr lang="zh-TW" altLang="en-US" sz="3600" b="1" dirty="0">
              <a:solidFill>
                <a:srgbClr val="153F6F"/>
              </a:solidFill>
              <a:latin typeface="Agency FB" pitchFamily="34" charset="0"/>
              <a:ea typeface="Adobe 黑体 Std R" pitchFamily="34" charset="-128"/>
              <a:cs typeface="Arial" pitchFamily="34" charset="0"/>
            </a:endParaRPr>
          </a:p>
        </p:txBody>
      </p:sp>
      <p:pic>
        <p:nvPicPr>
          <p:cNvPr id="1026" name="Picture 2" descr="C:\Users\user\Desktop\睿士綺機電有限公司\首頁意試圖\banner\DSC02810-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" b="16740"/>
          <a:stretch/>
        </p:blipFill>
        <p:spPr bwMode="auto">
          <a:xfrm>
            <a:off x="-4115" y="-9796"/>
            <a:ext cx="9148115" cy="508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4049356"/>
            <a:ext cx="9144000" cy="2808312"/>
          </a:xfrm>
          <a:prstGeom prst="rect">
            <a:avLst/>
          </a:prstGeom>
          <a:solidFill>
            <a:srgbClr val="DF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endParaRPr lang="en-US" altLang="zh-TW" dirty="0"/>
          </a:p>
        </p:txBody>
      </p:sp>
      <p:sp>
        <p:nvSpPr>
          <p:cNvPr id="13" name="矩形 12"/>
          <p:cNvSpPr/>
          <p:nvPr/>
        </p:nvSpPr>
        <p:spPr>
          <a:xfrm>
            <a:off x="-36512" y="476673"/>
            <a:ext cx="125760" cy="576064"/>
          </a:xfrm>
          <a:prstGeom prst="rect">
            <a:avLst/>
          </a:prstGeom>
          <a:solidFill>
            <a:srgbClr val="15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-8642" y="440743"/>
            <a:ext cx="2627784" cy="6479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b="1" dirty="0" smtClean="0">
                <a:solidFill>
                  <a:srgbClr val="123D6B"/>
                </a:solidFill>
              </a:rPr>
              <a:t>ＴＥＣＨＮＩＣＡＬ</a:t>
            </a:r>
            <a:r>
              <a:rPr lang="en-US" altLang="zh-TW" sz="2000" b="1" dirty="0" smtClean="0">
                <a:solidFill>
                  <a:srgbClr val="123D6B"/>
                </a:solidFill>
              </a:rPr>
              <a:t/>
            </a:r>
            <a:br>
              <a:rPr lang="en-US" altLang="zh-TW" sz="2000" b="1" dirty="0" smtClean="0">
                <a:solidFill>
                  <a:srgbClr val="123D6B"/>
                </a:solidFill>
              </a:rPr>
            </a:br>
            <a:r>
              <a:rPr lang="zh-TW" altLang="en-US" sz="2000" b="1" dirty="0" smtClean="0">
                <a:solidFill>
                  <a:srgbClr val="123D6B"/>
                </a:solidFill>
              </a:rPr>
              <a:t>ＳＹＳＴＥＭ</a:t>
            </a:r>
            <a:endParaRPr lang="zh-TW" altLang="en-US" sz="4800" b="1" dirty="0">
              <a:solidFill>
                <a:srgbClr val="123D6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42027" y="476673"/>
            <a:ext cx="6671404" cy="576064"/>
          </a:xfrm>
          <a:prstGeom prst="rect">
            <a:avLst/>
          </a:prstGeom>
          <a:solidFill>
            <a:srgbClr val="15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2261420" y="527889"/>
            <a:ext cx="7032618" cy="473632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000" dirty="0" smtClean="0">
                <a:solidFill>
                  <a:schemeClr val="bg1"/>
                </a:solidFill>
              </a:rPr>
              <a:t>BLDC </a:t>
            </a:r>
            <a:r>
              <a:rPr lang="en-US" altLang="zh-TW" sz="2000" dirty="0" smtClean="0">
                <a:solidFill>
                  <a:schemeClr val="bg1"/>
                </a:solidFill>
              </a:rPr>
              <a:t>Thermostat 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內容版面配置區 2"/>
          <p:cNvSpPr txBox="1">
            <a:spLocks/>
          </p:cNvSpPr>
          <p:nvPr/>
        </p:nvSpPr>
        <p:spPr>
          <a:xfrm>
            <a:off x="143000" y="4420716"/>
            <a:ext cx="9001000" cy="22486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85750" lvl="2" indent="-285750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Supporting Water chiller units and floor control systems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85750" lvl="2" indent="-285750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Supporting maximum 255sets fan coil unit, pairing with </a:t>
            </a:r>
            <a:b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RS485 </a:t>
            </a: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systems (Expandable)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2" indent="0">
              <a:buNone/>
            </a:pP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2" indent="0">
              <a:buNone/>
            </a:pPr>
            <a:endParaRPr lang="en-US" altLang="zh-TW" sz="1600" b="1" dirty="0" smtClean="0">
              <a:solidFill>
                <a:srgbClr val="153F6F"/>
              </a:solidFill>
              <a:latin typeface="+mj-ea"/>
              <a:ea typeface="+mj-ea"/>
            </a:endParaRPr>
          </a:p>
          <a:p>
            <a:pPr marL="0" lvl="2" indent="0">
              <a:buNone/>
            </a:pP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85750" lvl="2" indent="-285750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Build-in </a:t>
            </a: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design with dual output terminals, supporting 1200seris above fan coil units.</a:t>
            </a:r>
          </a:p>
          <a:p>
            <a:pPr marL="285750" lvl="2" indent="-285750"/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DLBC motors reduce 60% power consumption compare with normal AC motors (800series)</a:t>
            </a:r>
            <a:endParaRPr lang="en-US" altLang="zh-TW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2" indent="0">
              <a:buNone/>
            </a:pPr>
            <a:endParaRPr lang="zh-TW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-36512" y="3789040"/>
            <a:ext cx="1728192" cy="1107996"/>
            <a:chOff x="2483768" y="1052737"/>
            <a:chExt cx="1728192" cy="1107996"/>
          </a:xfrm>
        </p:grpSpPr>
        <p:sp>
          <p:nvSpPr>
            <p:cNvPr id="34" name="矩形 33"/>
            <p:cNvSpPr/>
            <p:nvPr/>
          </p:nvSpPr>
          <p:spPr>
            <a:xfrm>
              <a:off x="2483768" y="105273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 smtClean="0">
                  <a:solidFill>
                    <a:srgbClr val="153F6F"/>
                  </a:solidFill>
                  <a:latin typeface="+mj-ea"/>
                  <a:ea typeface="+mj-ea"/>
                </a:rPr>
                <a:t>＞</a:t>
              </a:r>
              <a:endParaRPr lang="zh-TW" altLang="en-US" sz="6600" b="1" dirty="0">
                <a:solidFill>
                  <a:srgbClr val="153F6F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820869" y="105273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 smtClean="0">
                  <a:solidFill>
                    <a:srgbClr val="153F6F"/>
                  </a:solidFill>
                  <a:latin typeface="+mj-ea"/>
                  <a:ea typeface="+mj-ea"/>
                </a:rPr>
                <a:t>＞</a:t>
              </a:r>
              <a:endParaRPr lang="zh-TW" altLang="en-US" sz="6600" b="1" dirty="0">
                <a:solidFill>
                  <a:srgbClr val="153F6F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180909" y="105273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 smtClean="0">
                  <a:solidFill>
                    <a:srgbClr val="153F6F"/>
                  </a:solidFill>
                  <a:latin typeface="+mj-ea"/>
                  <a:ea typeface="+mj-ea"/>
                </a:rPr>
                <a:t>＞</a:t>
              </a:r>
              <a:endParaRPr lang="zh-TW" altLang="en-US" sz="6600" b="1" dirty="0">
                <a:solidFill>
                  <a:srgbClr val="153F6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184568" y="4164033"/>
            <a:ext cx="4374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ctr">
              <a:buNone/>
            </a:pPr>
            <a:r>
              <a:rPr lang="en-US" altLang="zh-TW" sz="1600" b="1" dirty="0" smtClean="0">
                <a:solidFill>
                  <a:srgbClr val="153F6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WATER CHILLER UNIT WITH</a:t>
            </a:r>
            <a:r>
              <a:rPr lang="en-US" altLang="zh-TW" sz="1600" b="1" dirty="0">
                <a:solidFill>
                  <a:srgbClr val="153F6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600" b="1" dirty="0" smtClean="0">
                <a:solidFill>
                  <a:srgbClr val="153F6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FLOOR </a:t>
            </a:r>
            <a:r>
              <a:rPr lang="en-US" altLang="zh-TW" sz="1600" b="1" dirty="0">
                <a:solidFill>
                  <a:srgbClr val="153F6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C</a:t>
            </a:r>
            <a:r>
              <a:rPr lang="en-US" altLang="zh-TW" sz="1600" b="1" dirty="0" smtClean="0">
                <a:solidFill>
                  <a:srgbClr val="153F6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ONTROL </a:t>
            </a:r>
            <a:endParaRPr lang="en-US" altLang="zh-TW" sz="1600" b="1" dirty="0">
              <a:solidFill>
                <a:srgbClr val="153F6F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75656" y="5446326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indent="0" algn="ctr">
              <a:buNone/>
            </a:pPr>
            <a:r>
              <a:rPr lang="en-US" altLang="zh-TW" sz="1600" b="1" dirty="0" smtClean="0">
                <a:solidFill>
                  <a:srgbClr val="153F6F"/>
                </a:solidFill>
                <a:latin typeface="Arial" pitchFamily="34" charset="0"/>
                <a:ea typeface="+mj-ea"/>
                <a:cs typeface="Arial" pitchFamily="34" charset="0"/>
              </a:rPr>
              <a:t>SINGLE UNIT WITH DUAL-OUTPUT</a:t>
            </a:r>
            <a:br>
              <a:rPr lang="en-US" altLang="zh-TW" sz="1600" b="1" dirty="0" smtClean="0">
                <a:solidFill>
                  <a:srgbClr val="153F6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altLang="zh-TW" sz="1600" b="1" dirty="0" smtClean="0">
                <a:solidFill>
                  <a:srgbClr val="153F6F"/>
                </a:solidFill>
                <a:latin typeface="Arial" pitchFamily="34" charset="0"/>
                <a:ea typeface="+mj-ea"/>
                <a:cs typeface="Arial" pitchFamily="34" charset="0"/>
              </a:rPr>
              <a:t>PAIR WITH DLBC MOTORS</a:t>
            </a:r>
            <a:endParaRPr lang="en-US" altLang="zh-TW" sz="1600" b="1" dirty="0">
              <a:solidFill>
                <a:srgbClr val="153F6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-36512" y="5157192"/>
            <a:ext cx="1728192" cy="1107996"/>
            <a:chOff x="2483768" y="1052737"/>
            <a:chExt cx="1728192" cy="1107996"/>
          </a:xfrm>
        </p:grpSpPr>
        <p:sp>
          <p:nvSpPr>
            <p:cNvPr id="44" name="矩形 43"/>
            <p:cNvSpPr/>
            <p:nvPr/>
          </p:nvSpPr>
          <p:spPr>
            <a:xfrm>
              <a:off x="2483768" y="105273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 smtClean="0">
                  <a:solidFill>
                    <a:srgbClr val="153F6F"/>
                  </a:solidFill>
                  <a:latin typeface="+mj-ea"/>
                  <a:ea typeface="+mj-ea"/>
                </a:rPr>
                <a:t>＞</a:t>
              </a:r>
              <a:endParaRPr lang="zh-TW" altLang="en-US" sz="6600" b="1" dirty="0">
                <a:solidFill>
                  <a:srgbClr val="153F6F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820869" y="105273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 smtClean="0">
                  <a:solidFill>
                    <a:srgbClr val="153F6F"/>
                  </a:solidFill>
                  <a:latin typeface="+mj-ea"/>
                  <a:ea typeface="+mj-ea"/>
                </a:rPr>
                <a:t>＞</a:t>
              </a:r>
              <a:endParaRPr lang="zh-TW" altLang="en-US" sz="6600" b="1" dirty="0">
                <a:solidFill>
                  <a:srgbClr val="153F6F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180909" y="105273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 smtClean="0">
                  <a:solidFill>
                    <a:srgbClr val="153F6F"/>
                  </a:solidFill>
                  <a:latin typeface="+mj-ea"/>
                  <a:ea typeface="+mj-ea"/>
                </a:rPr>
                <a:t>＞</a:t>
              </a:r>
              <a:endParaRPr lang="zh-TW" altLang="en-US" sz="6600" b="1" dirty="0">
                <a:solidFill>
                  <a:srgbClr val="153F6F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32" y="4126657"/>
            <a:ext cx="3135494" cy="13196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48956"/>
            <a:ext cx="2660128" cy="27338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1" b="30436"/>
          <a:stretch/>
        </p:blipFill>
        <p:spPr>
          <a:xfrm>
            <a:off x="479013" y="1248956"/>
            <a:ext cx="4819725" cy="22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2"/>
          <p:cNvSpPr txBox="1">
            <a:spLocks/>
          </p:cNvSpPr>
          <p:nvPr/>
        </p:nvSpPr>
        <p:spPr>
          <a:xfrm>
            <a:off x="1907704" y="2052837"/>
            <a:ext cx="5976664" cy="194421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088" lvl="2" indent="0">
              <a:buNone/>
            </a:pPr>
            <a:r>
              <a:rPr lang="en-US" altLang="zh-TW" sz="1800" b="1" dirty="0" smtClean="0">
                <a:solidFill>
                  <a:srgbClr val="153F6F"/>
                </a:solidFill>
                <a:latin typeface="+mj-ea"/>
                <a:ea typeface="+mj-ea"/>
              </a:rPr>
              <a:t>Clean display</a:t>
            </a:r>
            <a:endParaRPr lang="en-US" altLang="zh-TW" sz="1800" b="1" dirty="0" smtClean="0">
              <a:solidFill>
                <a:srgbClr val="153F6F"/>
              </a:solidFill>
              <a:latin typeface="+mj-ea"/>
              <a:ea typeface="+mj-ea"/>
            </a:endParaRPr>
          </a:p>
          <a:p>
            <a:pPr marL="978408" lvl="3" indent="0">
              <a:buNone/>
            </a:pP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Stable wire transit up to 20 meters length.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704088" lvl="2" indent="0">
              <a:buNone/>
            </a:pPr>
            <a:r>
              <a:rPr lang="en-US" altLang="zh-TW" sz="1800" b="1" dirty="0" smtClean="0">
                <a:solidFill>
                  <a:srgbClr val="153F6F"/>
                </a:solidFill>
                <a:latin typeface="+mj-ea"/>
                <a:ea typeface="+mj-ea"/>
              </a:rPr>
              <a:t>Easy</a:t>
            </a:r>
            <a:endParaRPr lang="en-US" altLang="zh-TW" sz="1800" b="1" dirty="0" smtClean="0">
              <a:solidFill>
                <a:srgbClr val="153F6F"/>
              </a:solidFill>
              <a:latin typeface="+mj-ea"/>
              <a:ea typeface="+mj-ea"/>
            </a:endParaRPr>
          </a:p>
          <a:p>
            <a:pPr marL="978408" lvl="3" indent="0">
              <a:buNone/>
            </a:pP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Fast installation with only 4 wires cable and easy to  repair.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448744" y="476673"/>
            <a:ext cx="4067472" cy="52275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>
                <a:solidFill>
                  <a:schemeClr val="bg1"/>
                </a:solidFill>
              </a:rPr>
              <a:t>Theory of Business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2663788" y="4941168"/>
            <a:ext cx="6300700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altLang="zh-TW" sz="1800" b="1" dirty="0" smtClean="0">
                <a:solidFill>
                  <a:srgbClr val="153F6F"/>
                </a:solidFill>
                <a:latin typeface="+mj-ea"/>
                <a:ea typeface="+mj-ea"/>
              </a:rPr>
              <a:t>ECONOMIC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zh-TW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66700" lvl="2" indent="0">
              <a:buNone/>
            </a:pP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No wire cable for installation. Reduce the cost for clients.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2" indent="0">
              <a:buNone/>
            </a:pPr>
            <a:r>
              <a:rPr lang="en-US" altLang="zh-TW" sz="1800" b="1" dirty="0" smtClean="0">
                <a:solidFill>
                  <a:srgbClr val="153F6F"/>
                </a:solidFill>
                <a:latin typeface="+mj-ea"/>
                <a:ea typeface="+mj-ea"/>
              </a:rPr>
              <a:t>SIMPLIFY</a:t>
            </a:r>
            <a:endParaRPr lang="en-US" altLang="zh-TW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2" indent="266700">
              <a:buNone/>
            </a:pPr>
            <a:r>
              <a:rPr lang="en-US" altLang="zh-TW" sz="1600" dirty="0" smtClean="0">
                <a:solidFill>
                  <a:schemeClr val="tx1"/>
                </a:solidFill>
                <a:latin typeface="+mj-ea"/>
                <a:ea typeface="+mj-ea"/>
              </a:rPr>
              <a:t>Combination display &amp; receiver with one module .</a:t>
            </a:r>
            <a:endParaRPr lang="zh-TW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09420" y="1393612"/>
            <a:ext cx="2316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153F6F"/>
                </a:solidFill>
                <a:latin typeface="Arial" pitchFamily="34" charset="0"/>
                <a:ea typeface="+mj-ea"/>
                <a:cs typeface="Arial" pitchFamily="34" charset="0"/>
              </a:rPr>
              <a:t>WIRED</a:t>
            </a:r>
            <a:r>
              <a:rPr lang="zh-TW" altLang="en-US" sz="2400" b="1" dirty="0">
                <a:solidFill>
                  <a:srgbClr val="153F6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rgbClr val="153F6F"/>
                </a:solidFill>
                <a:latin typeface="Arial" pitchFamily="34" charset="0"/>
                <a:ea typeface="+mj-ea"/>
                <a:cs typeface="Arial" pitchFamily="34" charset="0"/>
              </a:rPr>
              <a:t>PANEL</a:t>
            </a:r>
            <a:endParaRPr lang="zh-TW" altLang="en-US" sz="2400" b="1" dirty="0">
              <a:solidFill>
                <a:srgbClr val="153F6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36512" y="476673"/>
            <a:ext cx="125760" cy="576064"/>
          </a:xfrm>
          <a:prstGeom prst="rect">
            <a:avLst/>
          </a:prstGeom>
          <a:solidFill>
            <a:srgbClr val="15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sp>
        <p:nvSpPr>
          <p:cNvPr id="33" name="標題 1"/>
          <p:cNvSpPr txBox="1">
            <a:spLocks/>
          </p:cNvSpPr>
          <p:nvPr/>
        </p:nvSpPr>
        <p:spPr>
          <a:xfrm>
            <a:off x="-197562" y="241945"/>
            <a:ext cx="2952328" cy="86409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800" dirty="0" smtClean="0">
                <a:solidFill>
                  <a:srgbClr val="123D6B"/>
                </a:solidFill>
              </a:rPr>
              <a:t>CONTROL SYSTEM</a:t>
            </a:r>
            <a:endParaRPr lang="zh-TW" altLang="en-US" sz="2800" dirty="0">
              <a:solidFill>
                <a:srgbClr val="123D6B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83768" y="476673"/>
            <a:ext cx="6671404" cy="576064"/>
          </a:xfrm>
          <a:prstGeom prst="rect">
            <a:avLst/>
          </a:prstGeom>
          <a:solidFill>
            <a:srgbClr val="15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sp>
        <p:nvSpPr>
          <p:cNvPr id="35" name="標題 1"/>
          <p:cNvSpPr txBox="1">
            <a:spLocks/>
          </p:cNvSpPr>
          <p:nvPr/>
        </p:nvSpPr>
        <p:spPr>
          <a:xfrm>
            <a:off x="2520752" y="673993"/>
            <a:ext cx="6515744" cy="52275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solidFill>
                  <a:schemeClr val="bg1"/>
                </a:solidFill>
              </a:rPr>
              <a:t>PROVIDE DIVERSIFIED CONTROL –SYSTEM OPTIONS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483768" y="1052737"/>
            <a:ext cx="1728192" cy="1107996"/>
            <a:chOff x="2483768" y="1052737"/>
            <a:chExt cx="1728192" cy="1107996"/>
          </a:xfrm>
        </p:grpSpPr>
        <p:sp>
          <p:nvSpPr>
            <p:cNvPr id="36" name="矩形 35"/>
            <p:cNvSpPr/>
            <p:nvPr/>
          </p:nvSpPr>
          <p:spPr>
            <a:xfrm>
              <a:off x="2483768" y="105273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 smtClean="0">
                  <a:solidFill>
                    <a:srgbClr val="153F6F"/>
                  </a:solidFill>
                  <a:latin typeface="+mj-ea"/>
                  <a:ea typeface="+mj-ea"/>
                </a:rPr>
                <a:t>＞</a:t>
              </a:r>
              <a:endParaRPr lang="zh-TW" altLang="en-US" sz="6600" b="1" dirty="0">
                <a:solidFill>
                  <a:srgbClr val="153F6F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820869" y="105273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 smtClean="0">
                  <a:solidFill>
                    <a:srgbClr val="153F6F"/>
                  </a:solidFill>
                  <a:latin typeface="+mj-ea"/>
                  <a:ea typeface="+mj-ea"/>
                </a:rPr>
                <a:t>＞</a:t>
              </a:r>
              <a:endParaRPr lang="zh-TW" altLang="en-US" sz="6600" b="1" dirty="0">
                <a:solidFill>
                  <a:srgbClr val="153F6F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180909" y="105273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 smtClean="0">
                  <a:solidFill>
                    <a:srgbClr val="153F6F"/>
                  </a:solidFill>
                  <a:latin typeface="+mj-ea"/>
                  <a:ea typeface="+mj-ea"/>
                </a:rPr>
                <a:t>＞</a:t>
              </a:r>
              <a:endParaRPr lang="zh-TW" altLang="en-US" sz="6600" b="1" dirty="0">
                <a:solidFill>
                  <a:srgbClr val="153F6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519407" y="3833172"/>
            <a:ext cx="6530926" cy="1107996"/>
            <a:chOff x="2483768" y="3748390"/>
            <a:chExt cx="6530926" cy="1107996"/>
          </a:xfrm>
        </p:grpSpPr>
        <p:sp>
          <p:nvSpPr>
            <p:cNvPr id="41" name="矩形 40"/>
            <p:cNvSpPr/>
            <p:nvPr/>
          </p:nvSpPr>
          <p:spPr>
            <a:xfrm>
              <a:off x="3855909" y="4117722"/>
              <a:ext cx="51587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153F6F"/>
                  </a:solidFill>
                  <a:latin typeface="Arial" pitchFamily="34" charset="0"/>
                  <a:ea typeface="+mj-ea"/>
                  <a:cs typeface="Arial" pitchFamily="34" charset="0"/>
                </a:rPr>
                <a:t>WIRELESS REMOTE</a:t>
              </a:r>
              <a:r>
                <a:rPr lang="zh-TW" altLang="en-US" sz="2400" b="1" dirty="0" smtClean="0">
                  <a:solidFill>
                    <a:srgbClr val="153F6F"/>
                  </a:solidFill>
                  <a:latin typeface="Arial" pitchFamily="34" charset="0"/>
                  <a:ea typeface="+mj-ea"/>
                  <a:cs typeface="Arial" pitchFamily="34" charset="0"/>
                </a:rPr>
                <a:t>／</a:t>
              </a:r>
              <a:r>
                <a:rPr lang="en-US" altLang="zh-TW" sz="2400" b="1" dirty="0" smtClean="0">
                  <a:solidFill>
                    <a:srgbClr val="153F6F"/>
                  </a:solidFill>
                  <a:latin typeface="Arial" pitchFamily="34" charset="0"/>
                  <a:ea typeface="+mj-ea"/>
                  <a:cs typeface="Arial" pitchFamily="34" charset="0"/>
                </a:rPr>
                <a:t>RECEIVER </a:t>
              </a:r>
              <a:endParaRPr lang="zh-TW" altLang="en-US" sz="2400" b="1" dirty="0">
                <a:solidFill>
                  <a:srgbClr val="153F6F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2483768" y="3748390"/>
              <a:ext cx="1728192" cy="1107996"/>
              <a:chOff x="2483768" y="1052737"/>
              <a:chExt cx="1728192" cy="1107996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483768" y="1052737"/>
                <a:ext cx="10310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6600" b="1" dirty="0" smtClean="0">
                    <a:solidFill>
                      <a:srgbClr val="153F6F"/>
                    </a:solidFill>
                    <a:latin typeface="+mj-ea"/>
                    <a:ea typeface="+mj-ea"/>
                  </a:rPr>
                  <a:t>＞</a:t>
                </a:r>
                <a:endParaRPr lang="zh-TW" altLang="en-US" sz="6600" b="1" dirty="0">
                  <a:solidFill>
                    <a:srgbClr val="153F6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820869" y="1052737"/>
                <a:ext cx="10310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6600" b="1" dirty="0" smtClean="0">
                    <a:solidFill>
                      <a:srgbClr val="153F6F"/>
                    </a:solidFill>
                    <a:latin typeface="+mj-ea"/>
                    <a:ea typeface="+mj-ea"/>
                  </a:rPr>
                  <a:t>＞</a:t>
                </a:r>
                <a:endParaRPr lang="zh-TW" altLang="en-US" sz="6600" b="1" dirty="0">
                  <a:solidFill>
                    <a:srgbClr val="153F6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180909" y="1052737"/>
                <a:ext cx="10310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6600" b="1" dirty="0" smtClean="0">
                    <a:solidFill>
                      <a:srgbClr val="153F6F"/>
                    </a:solidFill>
                    <a:latin typeface="+mj-ea"/>
                    <a:ea typeface="+mj-ea"/>
                  </a:rPr>
                  <a:t>＞</a:t>
                </a:r>
                <a:endParaRPr lang="zh-TW" altLang="en-US" sz="6600" b="1" dirty="0">
                  <a:solidFill>
                    <a:srgbClr val="153F6F"/>
                  </a:solidFill>
                  <a:latin typeface="+mj-ea"/>
                  <a:ea typeface="+mj-ea"/>
                </a:endParaRPr>
              </a:p>
            </p:txBody>
          </p:sp>
        </p:grpSp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4" y="999432"/>
            <a:ext cx="2120393" cy="300682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" y="4110346"/>
            <a:ext cx="2340283" cy="24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4170" y="-27384"/>
            <a:ext cx="9167376" cy="688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endParaRPr lang="en-US" altLang="zh-TW" dirty="0"/>
          </a:p>
        </p:txBody>
      </p:sp>
      <p:sp>
        <p:nvSpPr>
          <p:cNvPr id="16" name="矩形 15"/>
          <p:cNvSpPr/>
          <p:nvPr/>
        </p:nvSpPr>
        <p:spPr>
          <a:xfrm>
            <a:off x="2483768" y="-27384"/>
            <a:ext cx="6659438" cy="69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endParaRPr lang="en-US" altLang="zh-TW" dirty="0"/>
          </a:p>
        </p:txBody>
      </p:sp>
      <p:sp>
        <p:nvSpPr>
          <p:cNvPr id="13" name="矩形 12"/>
          <p:cNvSpPr/>
          <p:nvPr/>
        </p:nvSpPr>
        <p:spPr>
          <a:xfrm>
            <a:off x="-36512" y="476673"/>
            <a:ext cx="125760" cy="576064"/>
          </a:xfrm>
          <a:prstGeom prst="rect">
            <a:avLst/>
          </a:prstGeom>
          <a:solidFill>
            <a:srgbClr val="15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-130167" y="332657"/>
            <a:ext cx="2952328" cy="86409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TW" sz="2400" b="1" dirty="0" smtClean="0">
                <a:solidFill>
                  <a:srgbClr val="123D6B"/>
                </a:solidFill>
                <a:latin typeface="Arial" pitchFamily="34" charset="0"/>
                <a:cs typeface="Arial" pitchFamily="34" charset="0"/>
              </a:rPr>
              <a:t>FUNCTION</a:t>
            </a:r>
            <a:br>
              <a:rPr lang="en-US" altLang="zh-TW" sz="2400" b="1" dirty="0" smtClean="0">
                <a:solidFill>
                  <a:srgbClr val="123D6B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TW" sz="2400" b="1" dirty="0" smtClean="0">
                <a:solidFill>
                  <a:srgbClr val="123D6B"/>
                </a:solidFill>
                <a:latin typeface="Arial" pitchFamily="34" charset="0"/>
                <a:cs typeface="Arial" pitchFamily="34" charset="0"/>
              </a:rPr>
              <a:t>MANUAL</a:t>
            </a:r>
            <a:endParaRPr lang="zh-TW" altLang="en-US" sz="2400" b="1" dirty="0">
              <a:solidFill>
                <a:srgbClr val="123D6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83768" y="476673"/>
            <a:ext cx="6671404" cy="576064"/>
          </a:xfrm>
          <a:prstGeom prst="rect">
            <a:avLst/>
          </a:prstGeom>
          <a:solidFill>
            <a:srgbClr val="15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78734" y="1150739"/>
            <a:ext cx="3388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+mj-ea"/>
                <a:ea typeface="+mj-ea"/>
              </a:rPr>
              <a:t>OPERTING SETTINGS </a:t>
            </a:r>
            <a:endParaRPr lang="zh-TW" altLang="en-US" sz="2400" b="1" dirty="0">
              <a:latin typeface="+mj-ea"/>
              <a:ea typeface="+mj-ea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2448744" y="476673"/>
            <a:ext cx="4067472" cy="52275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>
                <a:solidFill>
                  <a:schemeClr val="bg1"/>
                </a:solidFill>
              </a:rPr>
              <a:t>FUNCTIONS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內容版面配置區 2"/>
          <p:cNvSpPr txBox="1">
            <a:spLocks/>
          </p:cNvSpPr>
          <p:nvPr/>
        </p:nvSpPr>
        <p:spPr>
          <a:xfrm>
            <a:off x="2803762" y="2026518"/>
            <a:ext cx="5152613" cy="49308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altLang="zh-TW" sz="1700" b="1" dirty="0" smtClean="0">
                <a:solidFill>
                  <a:srgbClr val="153F6F"/>
                </a:solidFill>
                <a:latin typeface="+mj-ea"/>
                <a:ea typeface="+mj-ea"/>
              </a:rPr>
              <a:t>ON/OFF BUTTON</a:t>
            </a:r>
            <a:endParaRPr lang="en-US" altLang="zh-TW" sz="17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85750" lvl="2" indent="-285750"/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Display current 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Temp, when boot 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with double buzzer sound.</a:t>
            </a:r>
          </a:p>
          <a:p>
            <a:pPr marL="0" lvl="2" indent="0">
              <a:buNone/>
            </a:pPr>
            <a:r>
              <a:rPr lang="en-US" altLang="zh-TW" sz="1700" b="1" dirty="0" smtClean="0">
                <a:solidFill>
                  <a:srgbClr val="153F6F"/>
                </a:solidFill>
                <a:latin typeface="+mj-ea"/>
              </a:rPr>
              <a:t>FUNCTION BUTTON</a:t>
            </a:r>
            <a:endParaRPr lang="en-US" altLang="zh-TW" sz="17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285750" lvl="2" indent="-285750"/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4 modes supports: Heat, cold, Fan, dehumidifier.</a:t>
            </a:r>
            <a:endParaRPr lang="zh-TW" altLang="en-US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2" indent="0">
              <a:buNone/>
            </a:pPr>
            <a:r>
              <a:rPr lang="en-US" altLang="zh-TW" sz="1700" b="1" dirty="0" smtClean="0">
                <a:solidFill>
                  <a:srgbClr val="153F6F"/>
                </a:solidFill>
                <a:latin typeface="+mj-ea"/>
                <a:ea typeface="+mj-ea"/>
              </a:rPr>
              <a:t>SETTING BUTTON</a:t>
            </a:r>
          </a:p>
          <a:p>
            <a:pPr marL="285750" lvl="2" indent="-285750"/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Press button till LED flashing, and press UP/DOWN button  for Temp. setting</a:t>
            </a:r>
            <a:endParaRPr lang="en-US" altLang="zh-TW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85750" lvl="2" indent="-285750"/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Setting range:</a:t>
            </a:r>
            <a:r>
              <a:rPr lang="en-US" altLang="zh-TW" sz="1400" dirty="0">
                <a:solidFill>
                  <a:schemeClr val="tx1"/>
                </a:solidFill>
                <a:latin typeface="+mj-ea"/>
              </a:rPr>
              <a:t> 16~30℃</a:t>
            </a:r>
            <a:endParaRPr lang="en-US" altLang="zh-TW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2" indent="0">
              <a:buNone/>
            </a:pPr>
            <a:r>
              <a:rPr lang="en-US" altLang="zh-TW" sz="1700" b="1" dirty="0" smtClean="0">
                <a:solidFill>
                  <a:srgbClr val="153F6F"/>
                </a:solidFill>
                <a:latin typeface="+mj-ea"/>
              </a:rPr>
              <a:t>SPEED </a:t>
            </a:r>
            <a:r>
              <a:rPr lang="en-US" altLang="zh-TW" sz="1700" b="1" dirty="0" smtClean="0">
                <a:solidFill>
                  <a:srgbClr val="153F6F"/>
                </a:solidFill>
                <a:latin typeface="+mj-ea"/>
              </a:rPr>
              <a:t>BUTTON</a:t>
            </a:r>
            <a:endParaRPr lang="en-US" altLang="zh-TW" sz="1700" dirty="0">
              <a:solidFill>
                <a:schemeClr val="tx1"/>
              </a:solidFill>
              <a:latin typeface="+mj-ea"/>
            </a:endParaRPr>
          </a:p>
          <a:p>
            <a:pPr marL="285750" lvl="2" indent="-285750"/>
            <a:r>
              <a:rPr lang="zh-TW" altLang="en-US" sz="1400" dirty="0">
                <a:solidFill>
                  <a:schemeClr val="tx1"/>
                </a:solidFill>
                <a:latin typeface="+mj-ea"/>
              </a:rPr>
              <a:t>　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</a:rPr>
              <a:t>4 options for speed control: AUTO , HIGH, MID, LOW  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</a:rPr>
              <a:t>(fine-tune for each speed)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</a:rPr>
              <a:t>。</a:t>
            </a:r>
            <a:endParaRPr lang="en-US" altLang="zh-TW" sz="1700" b="1" dirty="0" smtClean="0">
              <a:solidFill>
                <a:srgbClr val="153F6F"/>
              </a:solidFill>
              <a:latin typeface="+mj-ea"/>
            </a:endParaRPr>
          </a:p>
          <a:p>
            <a:pPr marL="0" lvl="2" indent="0">
              <a:buNone/>
            </a:pPr>
            <a:r>
              <a:rPr lang="en-US" altLang="zh-TW" sz="1700" b="1" dirty="0" smtClean="0">
                <a:solidFill>
                  <a:srgbClr val="153F6F"/>
                </a:solidFill>
                <a:latin typeface="+mj-ea"/>
              </a:rPr>
              <a:t>TIMER </a:t>
            </a:r>
            <a:r>
              <a:rPr lang="en-US" altLang="zh-TW" sz="1700" b="1" dirty="0" smtClean="0">
                <a:solidFill>
                  <a:srgbClr val="153F6F"/>
                </a:solidFill>
                <a:latin typeface="+mj-ea"/>
              </a:rPr>
              <a:t>BUTTON(UP)</a:t>
            </a:r>
            <a:endParaRPr lang="en-US" altLang="zh-TW" sz="1700" dirty="0">
              <a:solidFill>
                <a:schemeClr val="tx1"/>
              </a:solidFill>
              <a:latin typeface="+mj-ea"/>
            </a:endParaRPr>
          </a:p>
          <a:p>
            <a:pPr marL="285750" lvl="2" indent="-285750"/>
            <a:r>
              <a:rPr lang="zh-TW" altLang="en-US" sz="1400" dirty="0">
                <a:solidFill>
                  <a:schemeClr val="tx1"/>
                </a:solidFill>
                <a:latin typeface="+mj-ea"/>
              </a:rPr>
              <a:t>　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</a:rPr>
              <a:t>Timer support to power on and off; up to 16 hours. (LED light on)</a:t>
            </a:r>
            <a:endParaRPr lang="zh-TW" altLang="en-US" sz="1400" dirty="0">
              <a:solidFill>
                <a:schemeClr val="tx1"/>
              </a:solidFill>
              <a:latin typeface="+mj-ea"/>
            </a:endParaRPr>
          </a:p>
          <a:p>
            <a:pPr marL="0" lvl="2" indent="0">
              <a:buNone/>
            </a:pPr>
            <a:r>
              <a:rPr lang="en-US" altLang="zh-TW" sz="1700" b="1" dirty="0" smtClean="0">
                <a:solidFill>
                  <a:srgbClr val="153F6F"/>
                </a:solidFill>
                <a:latin typeface="+mj-ea"/>
              </a:rPr>
              <a:t>SLEEP BUTTON(DOWN)</a:t>
            </a:r>
            <a:endParaRPr lang="en-US" altLang="zh-TW" sz="1700" dirty="0">
              <a:solidFill>
                <a:schemeClr val="tx1"/>
              </a:solidFill>
              <a:latin typeface="+mj-ea"/>
            </a:endParaRPr>
          </a:p>
          <a:p>
            <a:pPr marL="285750" lvl="2" indent="-285750"/>
            <a:r>
              <a:rPr lang="zh-TW" altLang="en-US" sz="1400" dirty="0">
                <a:solidFill>
                  <a:schemeClr val="tx1"/>
                </a:solidFill>
                <a:latin typeface="+mj-ea"/>
              </a:rPr>
              <a:t>　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</a:rPr>
              <a:t>AUTO fan Speed when it on.</a:t>
            </a:r>
            <a:endParaRPr lang="zh-TW" altLang="en-US" sz="1400" dirty="0">
              <a:solidFill>
                <a:schemeClr val="tx1"/>
              </a:solidFill>
              <a:latin typeface="+mj-ea"/>
            </a:endParaRPr>
          </a:p>
          <a:p>
            <a:pPr marL="0" lvl="2" indent="0">
              <a:buNone/>
            </a:pPr>
            <a:endParaRPr lang="zh-TW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7" y="1052737"/>
            <a:ext cx="2097601" cy="29745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7" y="4027243"/>
            <a:ext cx="97536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AC/DC</a:t>
            </a:r>
            <a:r>
              <a:rPr lang="zh-TW" altLang="en-US" dirty="0" smtClean="0"/>
              <a:t>馬逹</a:t>
            </a:r>
            <a:r>
              <a:rPr lang="en-US" altLang="zh-TW" dirty="0" smtClean="0"/>
              <a:t>S-T</a:t>
            </a:r>
            <a:r>
              <a:rPr lang="zh-TW" altLang="en-US" dirty="0" smtClean="0"/>
              <a:t>特性分析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800</a:t>
            </a:r>
            <a:r>
              <a:rPr lang="zh-TW" altLang="en-US" dirty="0" smtClean="0">
                <a:latin typeface="+mj-ea"/>
                <a:ea typeface="+mj-ea"/>
              </a:rPr>
              <a:t>型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高靜壓 比較分析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66868"/>
              </p:ext>
            </p:extLst>
          </p:nvPr>
        </p:nvGraphicFramePr>
        <p:xfrm>
          <a:off x="678631" y="2714621"/>
          <a:ext cx="7786737" cy="380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097"/>
                <a:gridCol w="1562447"/>
                <a:gridCol w="1442020"/>
                <a:gridCol w="1748855"/>
                <a:gridCol w="1588318"/>
              </a:tblGrid>
              <a:tr h="54292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AC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馬達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DC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馬達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靜壓值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轉速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(rpm)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932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1070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932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1070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電流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(A)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0.647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0.521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0.433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0.378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入力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(W)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142.4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114.7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95.2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83.2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入力差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△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W)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+0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+0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-47.2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-31.5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節電率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(%)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67%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72.5%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7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AC/DC</a:t>
            </a:r>
            <a:r>
              <a:rPr lang="zh-TW" altLang="en-US" dirty="0" smtClean="0"/>
              <a:t>馬逹</a:t>
            </a:r>
            <a:r>
              <a:rPr lang="en-US" altLang="zh-TW" dirty="0" smtClean="0"/>
              <a:t>S-T</a:t>
            </a:r>
            <a:r>
              <a:rPr lang="zh-TW" altLang="en-US" dirty="0" smtClean="0"/>
              <a:t>特性分析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  <a:ea typeface="+mj-ea"/>
              </a:rPr>
              <a:t>6</a:t>
            </a:r>
            <a:r>
              <a:rPr lang="en-US" altLang="zh-TW" dirty="0" smtClean="0">
                <a:latin typeface="+mj-ea"/>
                <a:ea typeface="+mj-ea"/>
              </a:rPr>
              <a:t>00</a:t>
            </a:r>
            <a:r>
              <a:rPr lang="zh-TW" altLang="en-US" dirty="0" smtClean="0">
                <a:latin typeface="+mj-ea"/>
                <a:ea typeface="+mj-ea"/>
              </a:rPr>
              <a:t>型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高靜壓 比較分析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87319"/>
              </p:ext>
            </p:extLst>
          </p:nvPr>
        </p:nvGraphicFramePr>
        <p:xfrm>
          <a:off x="678631" y="2714621"/>
          <a:ext cx="7786737" cy="380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6"/>
                <a:gridCol w="1578788"/>
                <a:gridCol w="1442020"/>
                <a:gridCol w="1748855"/>
                <a:gridCol w="1588318"/>
              </a:tblGrid>
              <a:tr h="54292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AC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馬達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DC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馬達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靜壓值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轉速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(rpm)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865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1071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865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1071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電流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(i)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0.501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0.371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0.31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0.278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入力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(Pi)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108.4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81.6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68.4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61.3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入力差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△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P)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+0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+0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-40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-20.3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節電率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(%)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63%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75%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8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AC/DC</a:t>
            </a:r>
            <a:r>
              <a:rPr lang="zh-TW" altLang="en-US" dirty="0" smtClean="0"/>
              <a:t>馬逹</a:t>
            </a:r>
            <a:r>
              <a:rPr lang="en-US" altLang="zh-TW" dirty="0" smtClean="0"/>
              <a:t>S-T</a:t>
            </a:r>
            <a:r>
              <a:rPr lang="zh-TW" altLang="en-US" dirty="0" smtClean="0"/>
              <a:t>特性分析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400</a:t>
            </a:r>
            <a:r>
              <a:rPr lang="zh-TW" altLang="en-US" dirty="0" smtClean="0">
                <a:latin typeface="+mj-ea"/>
                <a:ea typeface="+mj-ea"/>
              </a:rPr>
              <a:t>型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高靜壓 比較分析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17416"/>
              </p:ext>
            </p:extLst>
          </p:nvPr>
        </p:nvGraphicFramePr>
        <p:xfrm>
          <a:off x="678631" y="2714621"/>
          <a:ext cx="7786737" cy="380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6"/>
                <a:gridCol w="1578788"/>
                <a:gridCol w="1442020"/>
                <a:gridCol w="1748855"/>
                <a:gridCol w="1588318"/>
              </a:tblGrid>
              <a:tr h="54292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AC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馬達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DC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馬達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靜壓值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轉速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(rpm)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980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1070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980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1070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電流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(i)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0.398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0.344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0.27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0.247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入力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(Pi)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87.4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75.7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59.2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54.4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入力差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△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P)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+0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+0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-28.2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-31.3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節電率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(%)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67%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72%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67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AC/DC</a:t>
            </a:r>
            <a:r>
              <a:rPr lang="zh-TW" altLang="en-US" dirty="0" smtClean="0"/>
              <a:t>馬逹</a:t>
            </a:r>
            <a:r>
              <a:rPr lang="en-US" altLang="zh-TW" dirty="0" smtClean="0"/>
              <a:t>S-T</a:t>
            </a:r>
            <a:r>
              <a:rPr lang="zh-TW" altLang="en-US" dirty="0" smtClean="0"/>
              <a:t>特性分析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300</a:t>
            </a:r>
            <a:r>
              <a:rPr lang="zh-TW" altLang="en-US" dirty="0" smtClean="0">
                <a:latin typeface="+mj-ea"/>
                <a:ea typeface="+mj-ea"/>
              </a:rPr>
              <a:t>型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高靜壓 比較分析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35443"/>
              </p:ext>
            </p:extLst>
          </p:nvPr>
        </p:nvGraphicFramePr>
        <p:xfrm>
          <a:off x="678631" y="2714621"/>
          <a:ext cx="7786737" cy="380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6"/>
                <a:gridCol w="1578788"/>
                <a:gridCol w="1442020"/>
                <a:gridCol w="1748855"/>
                <a:gridCol w="1588318"/>
              </a:tblGrid>
              <a:tr h="54292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AC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馬達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DC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馬達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靜壓值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5MM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轉速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(rpm)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880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1040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880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1040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電流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(i)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0.282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0.229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0.15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0.135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入力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(Pi)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60.7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49.6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33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30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入力差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△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P)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+0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+0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-27.7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-19.6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節電率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(%)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54.3%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60%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676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9864</TotalTime>
  <Words>378</Words>
  <Application>Microsoft Office PowerPoint</Application>
  <PresentationFormat>如螢幕大小 (4:3)</PresentationFormat>
  <Paragraphs>184</Paragraphs>
  <Slides>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都會</vt:lpstr>
      <vt:lpstr>PowerPoint 簡報</vt:lpstr>
      <vt:lpstr>ＴＥＣＨＮＩＣＡＬ ＳＹＳＴＥＭ</vt:lpstr>
      <vt:lpstr>PowerPoint 簡報</vt:lpstr>
      <vt:lpstr>PowerPoint 簡報</vt:lpstr>
      <vt:lpstr>FUNCTION MANUAL</vt:lpstr>
      <vt:lpstr>AC/DC馬逹S-T特性分析</vt:lpstr>
      <vt:lpstr>AC/DC馬逹S-T特性分析</vt:lpstr>
      <vt:lpstr>AC/DC馬逹S-T特性分析</vt:lpstr>
      <vt:lpstr>AC/DC馬逹S-T特性分析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聯成電機</dc:title>
  <dc:creator>Tim</dc:creator>
  <cp:lastModifiedBy>user</cp:lastModifiedBy>
  <cp:revision>205</cp:revision>
  <cp:lastPrinted>2016-06-06T07:01:44Z</cp:lastPrinted>
  <dcterms:created xsi:type="dcterms:W3CDTF">2015-04-23T12:25:46Z</dcterms:created>
  <dcterms:modified xsi:type="dcterms:W3CDTF">2017-12-26T05:47:53Z</dcterms:modified>
</cp:coreProperties>
</file>